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0" r:id="rId3"/>
    <p:sldId id="291" r:id="rId4"/>
    <p:sldId id="292" r:id="rId5"/>
    <p:sldId id="293" r:id="rId6"/>
    <p:sldId id="281" r:id="rId7"/>
    <p:sldId id="280" r:id="rId8"/>
    <p:sldId id="286" r:id="rId9"/>
    <p:sldId id="287" r:id="rId10"/>
    <p:sldId id="263" r:id="rId11"/>
    <p:sldId id="264" r:id="rId12"/>
    <p:sldId id="279" r:id="rId13"/>
    <p:sldId id="282" r:id="rId14"/>
    <p:sldId id="283" r:id="rId15"/>
    <p:sldId id="289" r:id="rId16"/>
    <p:sldId id="294" r:id="rId17"/>
    <p:sldId id="28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87" autoAdjust="0"/>
  </p:normalViewPr>
  <p:slideViewPr>
    <p:cSldViewPr>
      <p:cViewPr>
        <p:scale>
          <a:sx n="60" d="100"/>
          <a:sy n="60" d="100"/>
        </p:scale>
        <p:origin x="-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ortofno_user\Local%20Settings\Temp\XPgrpwise\Tonnage.Cruise%20Passengers.Fiscal%20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2982103018372704"/>
          <c:y val="0.15371875000000146"/>
          <c:w val="0.64066533170422668"/>
          <c:h val="0.61094779819189282"/>
        </c:manualLayout>
      </c:layout>
      <c:barChart>
        <c:barDir val="col"/>
        <c:grouping val="clustered"/>
        <c:ser>
          <c:idx val="1"/>
          <c:order val="1"/>
          <c:cat>
            <c:multiLvlStrRef>
              <c:f>'Cruise Passengers'!$B$10:$F$12</c:f>
            </c:multiLvlStrRef>
          </c:cat>
          <c:val>
            <c:numRef>
              <c:f>'Cruise Passengers'!$B$13:$F$13</c:f>
            </c:numRef>
          </c:val>
        </c:ser>
        <c:ser>
          <c:idx val="0"/>
          <c:order val="0"/>
          <c:tx>
            <c:strRef>
              <c:f>'Sheet1'!$B$1</c:f>
              <c:strCache>
                <c:ptCount val="1"/>
                <c:pt idx="0">
                  <c:v>Passengers (000's)</c:v>
                </c:pt>
              </c:strCache>
            </c:strRef>
          </c:tx>
          <c:cat>
            <c:strRef>
              <c:f>'Sheet1'!$A$2:$A$11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Proj. 2010</c:v>
                </c:pt>
                <c:pt idx="8">
                  <c:v>Proj. 2011</c:v>
                </c:pt>
                <c:pt idx="9">
                  <c:v>Proj. 2012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695</c:v>
                </c:pt>
                <c:pt idx="1">
                  <c:v>735</c:v>
                </c:pt>
                <c:pt idx="2">
                  <c:v>580</c:v>
                </c:pt>
                <c:pt idx="3">
                  <c:v>156</c:v>
                </c:pt>
                <c:pt idx="4">
                  <c:v>490</c:v>
                </c:pt>
                <c:pt idx="5">
                  <c:v>368</c:v>
                </c:pt>
                <c:pt idx="6">
                  <c:v>470</c:v>
                </c:pt>
                <c:pt idx="7">
                  <c:v>512</c:v>
                </c:pt>
                <c:pt idx="8">
                  <c:v>723</c:v>
                </c:pt>
                <c:pt idx="9">
                  <c:v>1095</c:v>
                </c:pt>
              </c:numCache>
            </c:numRef>
          </c:val>
        </c:ser>
        <c:axId val="212290944"/>
        <c:axId val="212928768"/>
      </c:barChart>
      <c:catAx>
        <c:axId val="212290944"/>
        <c:scaling>
          <c:orientation val="minMax"/>
        </c:scaling>
        <c:axPos val="b"/>
        <c:tickLblPos val="nextTo"/>
        <c:crossAx val="212928768"/>
        <c:crosses val="autoZero"/>
        <c:auto val="1"/>
        <c:lblAlgn val="ctr"/>
        <c:lblOffset val="100"/>
      </c:catAx>
      <c:valAx>
        <c:axId val="212928768"/>
        <c:scaling>
          <c:orientation val="minMax"/>
        </c:scaling>
        <c:axPos val="l"/>
        <c:majorGridlines/>
        <c:numFmt formatCode="General" sourceLinked="1"/>
        <c:tickLblPos val="nextTo"/>
        <c:crossAx val="212290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Gulf Coast</c:v>
                </c:pt>
                <c:pt idx="1">
                  <c:v>East Coast</c:v>
                </c:pt>
                <c:pt idx="2">
                  <c:v>Other Trade Lanes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0.54</c:v>
                </c:pt>
                <c:pt idx="2">
                  <c:v>0.34000000000000008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Panama Canal</c:v>
                </c:pt>
                <c:pt idx="1">
                  <c:v>East Coast</c:v>
                </c:pt>
                <c:pt idx="2">
                  <c:v>Gulf Coast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12.3</c:v>
                </c:pt>
                <c:pt idx="1">
                  <c:v>6.7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2028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Panama Canal</c:v>
                </c:pt>
                <c:pt idx="1">
                  <c:v>East Coast</c:v>
                </c:pt>
                <c:pt idx="2">
                  <c:v>Gulf Coast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25.4</c:v>
                </c:pt>
                <c:pt idx="1">
                  <c:v>13.7</c:v>
                </c:pt>
                <c:pt idx="2">
                  <c:v>3</c:v>
                </c:pt>
              </c:numCache>
            </c:numRef>
          </c:val>
        </c:ser>
        <c:shape val="box"/>
        <c:axId val="130813952"/>
        <c:axId val="130815488"/>
        <c:axId val="0"/>
      </c:bar3DChart>
      <c:catAx>
        <c:axId val="130813952"/>
        <c:scaling>
          <c:orientation val="minMax"/>
        </c:scaling>
        <c:axPos val="b"/>
        <c:tickLblPos val="nextTo"/>
        <c:crossAx val="130815488"/>
        <c:crosses val="autoZero"/>
        <c:auto val="1"/>
        <c:lblAlgn val="ctr"/>
        <c:lblOffset val="100"/>
      </c:catAx>
      <c:valAx>
        <c:axId val="130815488"/>
        <c:scaling>
          <c:orientation val="minMax"/>
        </c:scaling>
        <c:axPos val="l"/>
        <c:majorGridlines/>
        <c:numFmt formatCode="General" sourceLinked="1"/>
        <c:tickLblPos val="nextTo"/>
        <c:crossAx val="130813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0.7931</cdr:x>
      <cdr:y>0.31944</cdr:y>
    </cdr:from>
    <cdr:to>
      <cdr:x>1</cdr:x>
      <cdr:y>0.40231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1752600"/>
          <a:ext cx="1828800" cy="454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2"/>
              </a:solidFill>
            </a:rPr>
            <a:t>Passenger Embarkations/ Disembarkations in thousands</a:t>
          </a:r>
          <a:endParaRPr lang="en-US" sz="1800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32F9E9-32ED-4168-9C2B-E6B16DAECE02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190BF-0B4B-4E4D-B626-5609BA27A9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3B01E-40FB-4EDB-ADD4-A75156737FA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post-</a:t>
            </a:r>
            <a:r>
              <a:rPr lang="en-US" dirty="0" err="1" smtClean="0"/>
              <a:t>panamax</a:t>
            </a:r>
            <a:r>
              <a:rPr lang="en-US" dirty="0" smtClean="0"/>
              <a:t> cranes</a:t>
            </a:r>
            <a:r>
              <a:rPr lang="en-US" baseline="0" dirty="0" smtClean="0"/>
              <a:t> will have the ability to reach across 19 columns of containers for wider ships transiting the Panama Canal.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Compare to our existing cranes with the ability to reach 15 across.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Dedicated 5 additional acres of marshalling yard that expands our capacity by 45,000 TEUs/year.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Together, these projects represent a $37 million investment in port infrastructure.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Breaking up phase 2 into incremental projects so that we don’t get too far ahead of market demand.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Next increment of investment: Napoleon Intermodal </a:t>
            </a:r>
            <a:r>
              <a:rPr lang="en-US" dirty="0" err="1" smtClean="0">
                <a:latin typeface="Arial" pitchFamily="34" charset="0"/>
              </a:rPr>
              <a:t>Railyard</a:t>
            </a:r>
            <a:r>
              <a:rPr lang="en-US" dirty="0" smtClean="0">
                <a:latin typeface="Arial" pitchFamily="34" charset="0"/>
              </a:rPr>
              <a:t>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Currently can reach Memphis in 1 day, Chicago in 2 and Detroit in 3 on Canadian National Intermodal rail service.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90C7D-30EC-4588-BDD8-A08981CDE89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of Section:</a:t>
            </a:r>
          </a:p>
          <a:p>
            <a:endParaRPr lang="en-US" dirty="0" smtClean="0"/>
          </a:p>
          <a:p>
            <a:r>
              <a:rPr lang="en-US" baseline="0" dirty="0" smtClean="0"/>
              <a:t>Need to put a lock box on Harbor Maintenance Tax so that we can focus as a maritime nation on improving our Port infrastructure, not just struggling to maintain the status quo.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Boustany</a:t>
            </a:r>
            <a:r>
              <a:rPr lang="en-US" baseline="0" dirty="0" smtClean="0"/>
              <a:t> is making progress on the RAMP Act, urge all to support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Invite to join the Big River Coalition.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Arial" pitchFamily="34" charset="0"/>
              </a:rPr>
              <a:t>With five port authorities and four pilot organizations on the Lower Mississippi River, there is no centralized authority that governs the river.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Has complicated the funding of the PORTS system.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However, despite the lack of central control, the Louisiana Port system is used to collaboration. 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Found a way to put PORTS system on a stable financial footing and collect user fee through the Bar Pilots. All foreign flagged deep draft vessels entering the river use the bar pilots. </a:t>
            </a:r>
          </a:p>
          <a:p>
            <a:endParaRPr lang="en-US" baseline="0" dirty="0" smtClean="0">
              <a:latin typeface="Arial" pitchFamily="34" charset="0"/>
            </a:endParaRPr>
          </a:p>
          <a:p>
            <a:r>
              <a:rPr lang="en-US" baseline="0" dirty="0" smtClean="0">
                <a:latin typeface="Arial" pitchFamily="34" charset="0"/>
              </a:rPr>
              <a:t>Still not perfect– no mechanism to collect from shallow draft or U.S. flag deep draft users.</a:t>
            </a:r>
          </a:p>
          <a:p>
            <a:r>
              <a:rPr lang="en-US" baseline="0" dirty="0" smtClean="0">
                <a:latin typeface="Arial" pitchFamily="34" charset="0"/>
              </a:rPr>
              <a:t>	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7208F-A39A-45CE-991F-33F7F2EC5B4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72% cargo operations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20%</a:t>
            </a:r>
            <a:r>
              <a:rPr lang="en-US" baseline="0" dirty="0" smtClean="0">
                <a:latin typeface="Arial" pitchFamily="34" charset="0"/>
              </a:rPr>
              <a:t> cruise operations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8% industrial real estate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Of the cargo operations-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63% of our volume is container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37% is </a:t>
            </a:r>
            <a:r>
              <a:rPr lang="en-US" baseline="0" dirty="0" err="1" smtClean="0">
                <a:latin typeface="Arial" pitchFamily="34" charset="0"/>
              </a:rPr>
              <a:t>breakbulk</a:t>
            </a:r>
            <a:endParaRPr lang="en-US" baseline="0" dirty="0" smtClean="0">
              <a:latin typeface="Arial" pitchFamily="34" charset="0"/>
            </a:endParaRP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2007 was practically even- container volumes have grown, whereas </a:t>
            </a:r>
            <a:r>
              <a:rPr lang="en-US" baseline="0" dirty="0" err="1" smtClean="0">
                <a:latin typeface="Arial" pitchFamily="34" charset="0"/>
              </a:rPr>
              <a:t>breakbulk</a:t>
            </a:r>
            <a:r>
              <a:rPr lang="en-US" baseline="0" dirty="0" smtClean="0">
                <a:latin typeface="Arial" pitchFamily="34" charset="0"/>
              </a:rPr>
              <a:t> totals have been mostly flat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10743-7A52-4123-9C6C-E8535511BB3B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RCCL Navigator</a:t>
            </a:r>
            <a:r>
              <a:rPr lang="en-US" baseline="0" dirty="0" smtClean="0"/>
              <a:t> of the Seas- Largest Cruise Ship to Call New Orleans-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Length 1,020 and 3,114 passengers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Norwegian Cruise Lines- recently replaced the Norwegian Spirit with the Norwegian Star, increased their passenger load by 16%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2095D-7669-4760-BB43-127FB18366B1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 2014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Depth </a:t>
            </a:r>
            <a:r>
              <a:rPr lang="en-US" baseline="0" dirty="0" smtClean="0"/>
              <a:t>39.5 feet </a:t>
            </a: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baseline="0" dirty="0" smtClean="0"/>
              <a:t> 50 feet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Max ship size 4,500</a:t>
            </a:r>
            <a:r>
              <a:rPr lang="en-US" baseline="0" dirty="0" smtClean="0">
                <a:sym typeface="Wingdings" pitchFamily="2" charset="2"/>
              </a:rPr>
              <a:t> 12,000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New</a:t>
            </a:r>
            <a:r>
              <a:rPr lang="en-US" baseline="0" dirty="0" smtClean="0"/>
              <a:t> Orleans- Channel and container terminal both at 45 feet.</a:t>
            </a:r>
          </a:p>
          <a:p>
            <a:endParaRPr lang="en-US" dirty="0" smtClean="0"/>
          </a:p>
          <a:p>
            <a:r>
              <a:rPr lang="en-US" dirty="0" smtClean="0"/>
              <a:t>Already have “post-</a:t>
            </a:r>
            <a:r>
              <a:rPr lang="en-US" dirty="0" err="1" smtClean="0"/>
              <a:t>panamax</a:t>
            </a:r>
            <a:r>
              <a:rPr lang="en-US" dirty="0" smtClean="0"/>
              <a:t>” vessels coming from Europe, EC of South America</a:t>
            </a:r>
          </a:p>
          <a:p>
            <a:r>
              <a:rPr lang="en-US" dirty="0" smtClean="0"/>
              <a:t>8,000 </a:t>
            </a:r>
            <a:r>
              <a:rPr lang="en-US" baseline="0" dirty="0" smtClean="0"/>
              <a:t>TEU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also have a big impact in terms of Bulk shipments, which will use every inch of draft available to them.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Gulf Coast</a:t>
            </a:r>
            <a:r>
              <a:rPr lang="en-US" baseline="0" dirty="0" smtClean="0"/>
              <a:t> will benefit from the increased volume of the Panama Canal based on current volumes, but not to the same extent as the East Coast since the Atlantic Ports have a bigger share of Panama Canal volumes. </a:t>
            </a:r>
          </a:p>
          <a:p>
            <a:endParaRPr lang="en-US" baseline="0" dirty="0" smtClean="0"/>
          </a:p>
          <a:p>
            <a:r>
              <a:rPr lang="en-US" dirty="0" smtClean="0"/>
              <a:t>ACP volume will grow from 12.3 M TEU</a:t>
            </a:r>
            <a:r>
              <a:rPr lang="en-US" baseline="0" dirty="0" smtClean="0"/>
              <a:t> to 25.4 M TEU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East Coast volume will grow from 6.7 M TEU to 13.7 M TEU</a:t>
            </a:r>
          </a:p>
          <a:p>
            <a:endParaRPr lang="en-US" baseline="0" dirty="0" smtClean="0"/>
          </a:p>
          <a:p>
            <a:r>
              <a:rPr lang="en-US" baseline="0" dirty="0" smtClean="0"/>
              <a:t>Gulf Coast Volume will grow from 1.5 M TEU to 3 M TEU.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Suggest that there are about 1.5 M TEUs up for grab among six ports in Gulf over the next 15 years. Nothing to sneeze at, but not nearly as big as the opportunity on the East Coast.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reach 1 million TEUs (about double our existing volume), by gaining some of the expanded Panama business and by growing our volumes from other trade lanes.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ACP volume will grow from 12.3 M TEU</a:t>
            </a:r>
            <a:r>
              <a:rPr lang="en-US" baseline="0" dirty="0" smtClean="0"/>
              <a:t> to 25.4 M TEU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East Coast volume will grow from 6.7 M TEU to 13.7 M TEU</a:t>
            </a:r>
          </a:p>
          <a:p>
            <a:endParaRPr lang="en-US" baseline="0" dirty="0" smtClean="0"/>
          </a:p>
          <a:p>
            <a:r>
              <a:rPr lang="en-US" baseline="0" dirty="0" smtClean="0"/>
              <a:t>Gulf Coast Volume will grow from 1.5 M TEU to 3 M TEU.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Suggest that there are about 1.5 M TEUs up for grab among six ports in Gulf over the next 15 years. Nothing to sneeze at, but not nearly as big as the opportunity on the East Coast.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Gulf Coast will also likely see growth from trade routes that don’t require a Panama Canal transit.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Personally, I think AT Kearney’s numbers are a little too conservative, since they were calculated during the recession.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continue to make incremental investments as we have opportunities.</a:t>
            </a:r>
          </a:p>
          <a:p>
            <a:r>
              <a:rPr lang="en-US" baseline="0" dirty="0" smtClean="0"/>
              <a:t>We have the permits and footprint in place to double our current capacity if the market dictates that we can.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90BF-0B4B-4E4D-B626-5609BA27A9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45D3C6-D3DD-4F8E-A304-7EFEAA3D0FD4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04D9F6-CD34-4D86-8BDF-791988B9A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_0128.JPG"/>
          <p:cNvPicPr>
            <a:picLocks noChangeAspect="1"/>
          </p:cNvPicPr>
          <p:nvPr/>
        </p:nvPicPr>
        <p:blipFill>
          <a:blip r:embed="rId3" cstate="screen"/>
          <a:srcRect l="2657" t="-2209" r="9007" b="3000"/>
          <a:stretch>
            <a:fillRect/>
          </a:stretch>
        </p:blipFill>
        <p:spPr bwMode="auto">
          <a:xfrm>
            <a:off x="0" y="-1715962"/>
            <a:ext cx="9144000" cy="68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80772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Around the Bend</a:t>
            </a:r>
            <a:br>
              <a:rPr lang="en-US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Trends Affecting the Growth</a:t>
            </a:r>
            <a:b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the Port of New Orleans</a:t>
            </a:r>
            <a:endParaRPr lang="en-US" sz="28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Bonura</a:t>
            </a:r>
            <a:endParaRPr lang="en-US" dirty="0" smtClean="0"/>
          </a:p>
          <a:p>
            <a:r>
              <a:rPr lang="en-US" dirty="0" smtClean="0"/>
              <a:t>Director of Industrial Development</a:t>
            </a:r>
          </a:p>
          <a:p>
            <a:r>
              <a:rPr lang="en-US" dirty="0" smtClean="0"/>
              <a:t>Port of New Orleans</a:t>
            </a:r>
          </a:p>
          <a:p>
            <a:r>
              <a:rPr lang="en-US" dirty="0" smtClean="0"/>
              <a:t>Hydrographic Services Review Panel</a:t>
            </a:r>
          </a:p>
          <a:p>
            <a:r>
              <a:rPr lang="en-US" dirty="0" smtClean="0"/>
              <a:t>28 November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Container Terminal Expansion</a:t>
            </a: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990600" y="4724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w Cen MT" pitchFamily="34" charset="0"/>
            </a:endParaRPr>
          </a:p>
          <a:p>
            <a:endParaRPr lang="en-US" sz="2400">
              <a:latin typeface="Tw Cen MT" pitchFamily="34" charset="0"/>
            </a:endParaRPr>
          </a:p>
        </p:txBody>
      </p:sp>
      <p:pic>
        <p:nvPicPr>
          <p:cNvPr id="8" name="Picture 7" descr="Slid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7086600" cy="468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4038599"/>
          <a:ext cx="3657600" cy="2819400"/>
        </p:xfrm>
        <a:graphic>
          <a:graphicData uri="http://schemas.openxmlformats.org/drawingml/2006/table">
            <a:tbl>
              <a:tblPr lastRow="1" bandRow="1">
                <a:tableStyleId>{37CE84F3-28C3-443E-9E96-99CF82512B78}</a:tableStyleId>
              </a:tblPr>
              <a:tblGrid>
                <a:gridCol w="1219200"/>
                <a:gridCol w="1219200"/>
                <a:gridCol w="1219200"/>
              </a:tblGrid>
              <a:tr h="6356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Existing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594,000</a:t>
                      </a: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TEUs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6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Phase 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194,000 TEUs</a:t>
                      </a: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6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Blue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Phase 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800,000 TEUs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59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1.58M </a:t>
                      </a:r>
                    </a:p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TEUs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65" marR="62865" marT="31433" marB="3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Gantry Cranes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TMS_011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 t="9663"/>
          <a:stretch>
            <a:fillRect/>
          </a:stretch>
        </p:blipFill>
        <p:spPr>
          <a:xfrm>
            <a:off x="0" y="1524000"/>
            <a:ext cx="9144000" cy="5486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Napoleon Intermodal </a:t>
            </a:r>
            <a:r>
              <a:rPr lang="en-US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Railyard</a:t>
            </a:r>
            <a:endParaRPr lang="en-US" sz="3600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" name="Picture 5" descr="DSC_77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55194" y="1524000"/>
            <a:ext cx="573640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228600" y="15240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w Cen MT" pitchFamily="34" charset="0"/>
            </a:endParaRPr>
          </a:p>
          <a:p>
            <a:pPr>
              <a:defRPr/>
            </a:pPr>
            <a:endParaRPr lang="en-US" sz="2400" dirty="0">
              <a:latin typeface="Tw Cen MT" pitchFamily="34" charset="0"/>
            </a:endParaRPr>
          </a:p>
          <a:p>
            <a:pPr>
              <a:defRPr/>
            </a:pPr>
            <a:endParaRPr lang="en-US" sz="2400" dirty="0">
              <a:latin typeface="Tw Cen MT" pitchFamily="34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228600" y="1447800"/>
            <a:ext cx="2895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rail terminal allows us to move containers on rail to/from Napoleon.</a:t>
            </a: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$16.7 million federal transportation grant to rebuild rail yard.</a:t>
            </a: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layout will be more efficient and give us more room to expand the container terminal.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 Maintenance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ports can expand, they must fight to maintain the status quo</a:t>
            </a:r>
            <a:endParaRPr lang="en-US" dirty="0"/>
          </a:p>
        </p:txBody>
      </p:sp>
      <p:pic>
        <p:nvPicPr>
          <p:cNvPr id="4" name="Picture 3" descr="weeks dredge G.D. Morgan.jpg"/>
          <p:cNvPicPr>
            <a:picLocks noChangeAspect="1"/>
          </p:cNvPicPr>
          <p:nvPr/>
        </p:nvPicPr>
        <p:blipFill>
          <a:blip r:embed="rId3" cstate="screen"/>
          <a:srcRect l="22951" t="30394"/>
          <a:stretch>
            <a:fillRect/>
          </a:stretch>
        </p:blipFill>
        <p:spPr>
          <a:xfrm>
            <a:off x="0" y="26670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Harbor Maintenance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30 % of vessel calls in U.S. Ports constrained by inadequate channel dimensions.</a:t>
            </a:r>
          </a:p>
          <a:p>
            <a:endParaRPr lang="en-US" dirty="0" smtClean="0"/>
          </a:p>
          <a:p>
            <a:r>
              <a:rPr lang="en-US" dirty="0" smtClean="0"/>
              <a:t>$1.3 B - $1.6 B per year collected from Harbor Maintenance Tax , but about half is spent for intended purpose.</a:t>
            </a:r>
          </a:p>
          <a:p>
            <a:endParaRPr lang="en-US" dirty="0" smtClean="0"/>
          </a:p>
          <a:p>
            <a:r>
              <a:rPr lang="en-US" dirty="0" smtClean="0"/>
              <a:t>RAMP Act would put a lockbox on HMTF. </a:t>
            </a:r>
          </a:p>
          <a:p>
            <a:endParaRPr lang="en-US" dirty="0"/>
          </a:p>
        </p:txBody>
      </p:sp>
      <p:pic>
        <p:nvPicPr>
          <p:cNvPr id="9" name="Content Placeholder 8" descr="piggy-bank-mone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2632869"/>
            <a:ext cx="3429000" cy="290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DREDGE Act of 2012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876800" cy="4623816"/>
          </a:xfrm>
        </p:spPr>
        <p:txBody>
          <a:bodyPr>
            <a:noAutofit/>
          </a:bodyPr>
          <a:lstStyle/>
          <a:p>
            <a:r>
              <a:rPr lang="en-US" dirty="0" smtClean="0"/>
              <a:t>55-foot channel  authorized 40 years ago.</a:t>
            </a:r>
          </a:p>
          <a:p>
            <a:endParaRPr lang="en-US" dirty="0" smtClean="0"/>
          </a:p>
          <a:p>
            <a:r>
              <a:rPr lang="en-US" dirty="0" smtClean="0"/>
              <a:t>Funds never appropriated.</a:t>
            </a:r>
          </a:p>
          <a:p>
            <a:endParaRPr lang="en-US" dirty="0" smtClean="0"/>
          </a:p>
          <a:p>
            <a:r>
              <a:rPr lang="en-US" dirty="0" smtClean="0"/>
              <a:t>DREDGE Act </a:t>
            </a:r>
            <a:r>
              <a:rPr lang="en-US" dirty="0" smtClean="0"/>
              <a:t>, sponsored </a:t>
            </a:r>
            <a:r>
              <a:rPr lang="en-US" dirty="0" smtClean="0"/>
              <a:t>by Rep. Richmond, </a:t>
            </a:r>
            <a:r>
              <a:rPr lang="en-US" dirty="0" smtClean="0"/>
              <a:t>would </a:t>
            </a:r>
            <a:r>
              <a:rPr lang="en-US" dirty="0" smtClean="0"/>
              <a:t>construct a 50 foot channel.</a:t>
            </a:r>
          </a:p>
          <a:p>
            <a:endParaRPr lang="en-US" dirty="0" smtClean="0"/>
          </a:p>
          <a:p>
            <a:r>
              <a:rPr lang="en-US" dirty="0" smtClean="0"/>
              <a:t>Beneficial use pilot project.</a:t>
            </a:r>
          </a:p>
        </p:txBody>
      </p:sp>
      <p:pic>
        <p:nvPicPr>
          <p:cNvPr id="10" name="Content Placeholder 9" descr="richmond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250" r="26250"/>
          <a:stretch>
            <a:fillRect/>
          </a:stretch>
        </p:blipFill>
        <p:spPr>
          <a:xfrm>
            <a:off x="5562600" y="1828800"/>
            <a:ext cx="3581400" cy="45364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SC_0128.JPG"/>
          <p:cNvPicPr>
            <a:picLocks noChangeAspect="1"/>
          </p:cNvPicPr>
          <p:nvPr/>
        </p:nvPicPr>
        <p:blipFill>
          <a:blip r:embed="rId3" cstate="screen"/>
          <a:srcRect l="2657" t="-2209" r="9007" b="3000"/>
          <a:stretch>
            <a:fillRect/>
          </a:stretch>
        </p:blipFill>
        <p:spPr bwMode="auto">
          <a:xfrm>
            <a:off x="0" y="-1715962"/>
            <a:ext cx="9144000" cy="682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80772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Around the Bend</a:t>
            </a:r>
            <a:br>
              <a:rPr lang="en-US" sz="36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Trends Affecting the Growth</a:t>
            </a:r>
            <a:b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US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the Port of New Orleans</a:t>
            </a:r>
            <a:endParaRPr lang="en-US" sz="28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 </a:t>
            </a:r>
            <a:r>
              <a:rPr lang="en-US" dirty="0" err="1" smtClean="0"/>
              <a:t>Bonura</a:t>
            </a:r>
            <a:endParaRPr lang="en-US" dirty="0" smtClean="0"/>
          </a:p>
          <a:p>
            <a:r>
              <a:rPr lang="en-US" dirty="0" smtClean="0"/>
              <a:t>Director of Industrial Development</a:t>
            </a:r>
          </a:p>
          <a:p>
            <a:r>
              <a:rPr lang="en-US" dirty="0" smtClean="0"/>
              <a:t>Port of New Orleans</a:t>
            </a:r>
          </a:p>
          <a:p>
            <a:r>
              <a:rPr lang="en-US" dirty="0" smtClean="0"/>
              <a:t>Hydrographic Services Review Panel</a:t>
            </a:r>
          </a:p>
          <a:p>
            <a:r>
              <a:rPr lang="en-US" dirty="0" smtClean="0"/>
              <a:t>28 November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Mississippi Mighty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Takes roughly $100 M annually to maintain the Mississippi.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Funded at about $60 M.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Channel dimensions have shrunk as low as 42 feet deep x 200 feet wide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Over 20% of U.S. waterborne commerce flows on the Lower Miss.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1027" name="Picture 3" descr="N:\Communications\CHRIS BONURA\Copy of My Pictures\may port record photos\DSC_0132.JPG"/>
          <p:cNvPicPr>
            <a:picLocks noChangeAspect="1" noChangeArrowheads="1"/>
          </p:cNvPicPr>
          <p:nvPr/>
        </p:nvPicPr>
        <p:blipFill>
          <a:blip r:embed="rId3" cstate="screen"/>
          <a:srcRect b="7007"/>
          <a:stretch>
            <a:fillRect/>
          </a:stretch>
        </p:blipFill>
        <p:spPr bwMode="auto">
          <a:xfrm>
            <a:off x="5116683" y="1828800"/>
            <a:ext cx="3265317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Louisiana’s Ports</a:t>
            </a:r>
          </a:p>
        </p:txBody>
      </p:sp>
      <p:pic>
        <p:nvPicPr>
          <p:cNvPr id="17411" name="Picture 4" descr="portslamap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1927225"/>
            <a:ext cx="5219700" cy="3676650"/>
          </a:xfrm>
          <a:solidFill>
            <a:srgbClr val="EDEDED"/>
          </a:solidFill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81000" y="1524001"/>
            <a:ext cx="3200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Louisiana </a:t>
            </a:r>
            <a:r>
              <a:rPr lang="en-US" sz="2400" dirty="0">
                <a:solidFill>
                  <a:schemeClr val="tx2"/>
                </a:solidFill>
              </a:rPr>
              <a:t>has six deepwater ports.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396,000 people  employed because of La’s maritime infrastructure &amp; related industries.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One </a:t>
            </a:r>
            <a:r>
              <a:rPr lang="en-US" sz="2400" dirty="0">
                <a:solidFill>
                  <a:schemeClr val="tx2"/>
                </a:solidFill>
              </a:rPr>
              <a:t>in </a:t>
            </a:r>
            <a:r>
              <a:rPr lang="en-US" sz="2400" dirty="0" smtClean="0">
                <a:solidFill>
                  <a:schemeClr val="tx2"/>
                </a:solidFill>
              </a:rPr>
              <a:t>five jobs </a:t>
            </a:r>
            <a:r>
              <a:rPr lang="en-US" sz="2400" dirty="0">
                <a:solidFill>
                  <a:schemeClr val="tx2"/>
                </a:solidFill>
              </a:rPr>
              <a:t>in La. are dependent on waterways.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Source: PAL, DOTD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62400" y="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Business Profile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38600" y="1371600"/>
            <a:ext cx="4800600" cy="49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Breakbulk 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Cargo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Traditional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Breakbulk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 Heavy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Lift/ Project Cargo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 Refrigerated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Cargo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Container 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Cargo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Cruise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Industrial Property</a:t>
            </a:r>
          </a:p>
        </p:txBody>
      </p:sp>
      <p:pic>
        <p:nvPicPr>
          <p:cNvPr id="1026" name="Picture 2" descr="G:\11.20.12 Cruise ships_Concert\port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42994"/>
            <a:ext cx="2286000" cy="3429317"/>
          </a:xfrm>
          <a:prstGeom prst="rect">
            <a:avLst/>
          </a:prstGeom>
          <a:noFill/>
        </p:spPr>
      </p:pic>
      <p:pic>
        <p:nvPicPr>
          <p:cNvPr id="2" name="Picture 2" descr="G:\chris' web pix\3671 #78 exported st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-155511"/>
            <a:ext cx="2286000" cy="35083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Cruise Ships: </a:t>
            </a:r>
            <a:br>
              <a:rPr lang="en-US" dirty="0" smtClean="0"/>
            </a:br>
            <a:r>
              <a:rPr lang="en-US" dirty="0" smtClean="0"/>
              <a:t>Larger Ships Drive Growth</a:t>
            </a:r>
            <a:endParaRPr lang="en-US" dirty="0"/>
          </a:p>
        </p:txBody>
      </p:sp>
      <p:pic>
        <p:nvPicPr>
          <p:cNvPr id="4" name="Content Placeholder 3" descr="RCCL-Carnival11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941"/>
          <a:stretch>
            <a:fillRect/>
          </a:stretch>
        </p:blipFill>
        <p:spPr>
          <a:xfrm>
            <a:off x="0" y="1508760"/>
            <a:ext cx="10031802" cy="5867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Cruise Passenger Trend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9906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Panama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Capacity Growth with a Realistic View of the Market Opportunity</a:t>
            </a:r>
            <a:endParaRPr lang="en-US" dirty="0"/>
          </a:p>
        </p:txBody>
      </p:sp>
      <p:pic>
        <p:nvPicPr>
          <p:cNvPr id="4" name="Picture 3" descr="panama canal gatun.jpg"/>
          <p:cNvPicPr>
            <a:picLocks noChangeAspect="1"/>
          </p:cNvPicPr>
          <p:nvPr/>
        </p:nvPicPr>
        <p:blipFill>
          <a:blip r:embed="rId3" cstate="print"/>
          <a:srcRect t="10073" b="6320"/>
          <a:stretch>
            <a:fillRect/>
          </a:stretch>
        </p:blipFill>
        <p:spPr>
          <a:xfrm>
            <a:off x="-35799" y="2667000"/>
            <a:ext cx="9179799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Gulf Ports Container Capacity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946713"/>
          <a:ext cx="9144001" cy="369208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536148"/>
                <a:gridCol w="1173185"/>
                <a:gridCol w="1405468"/>
                <a:gridCol w="1600200"/>
                <a:gridCol w="1066800"/>
                <a:gridCol w="1219200"/>
                <a:gridCol w="1143000"/>
              </a:tblGrid>
              <a:tr h="1005560">
                <a:tc>
                  <a:txBody>
                    <a:bodyPr/>
                    <a:lstStyle/>
                    <a:p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TEUs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Expansion capacity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Draft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Draft </a:t>
                      </a:r>
                      <a:r>
                        <a:rPr lang="en-US" sz="2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Plans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Gantry Cranes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1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Houston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1.86 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2.7 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4.0 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67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NOLA</a:t>
                      </a: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477,000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1.6 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1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Gulfport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216,000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300,000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 M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42 to 45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0 *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1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Mobile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170,000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350,000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800,000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1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Freeport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57,000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800,000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0*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811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Tampa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175,000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800,000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253" marR="96253" marT="48126" marB="481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79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Gulfport  and Freeport  are currently using two mobile harbor cranes to handle container moves.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Panama Canal Trade Lane Volume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AT Kearney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Volume Increases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6412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AT Kearney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1183</Words>
  <Application>Microsoft Office PowerPoint</Application>
  <PresentationFormat>On-screen Show (4:3)</PresentationFormat>
  <Paragraphs>232</Paragraphs>
  <Slides>17</Slides>
  <Notes>17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Around the Bend Trends Affecting the Growth of the Port of New Orleans</vt:lpstr>
      <vt:lpstr>Louisiana’s Ports</vt:lpstr>
      <vt:lpstr>Slide 3</vt:lpstr>
      <vt:lpstr>Cruise Ships:  Larger Ships Drive Growth</vt:lpstr>
      <vt:lpstr>Cruise Passenger Trend</vt:lpstr>
      <vt:lpstr>Preparing for Panama</vt:lpstr>
      <vt:lpstr>Gulf Ports Container Capacity</vt:lpstr>
      <vt:lpstr>Panama Canal Trade Lane Volume</vt:lpstr>
      <vt:lpstr>Projected Volume Increases</vt:lpstr>
      <vt:lpstr>Container Terminal Expansion</vt:lpstr>
      <vt:lpstr>New Gantry Cranes</vt:lpstr>
      <vt:lpstr>Napoleon Intermodal Railyard</vt:lpstr>
      <vt:lpstr>Harbor Maintenance</vt:lpstr>
      <vt:lpstr>Harbor Maintenance Issues</vt:lpstr>
      <vt:lpstr>DREDGE Act of 2012</vt:lpstr>
      <vt:lpstr>Around the Bend Trends Affecting the Growth of the Port of New Orleans</vt:lpstr>
      <vt:lpstr>Keeping the Mississippi Mighty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Ports Ready for the Panama Canal Expansion?</dc:title>
  <dc:creator> </dc:creator>
  <cp:lastModifiedBy> </cp:lastModifiedBy>
  <cp:revision>143</cp:revision>
  <dcterms:created xsi:type="dcterms:W3CDTF">2011-08-09T23:36:33Z</dcterms:created>
  <dcterms:modified xsi:type="dcterms:W3CDTF">2012-11-27T22:34:18Z</dcterms:modified>
</cp:coreProperties>
</file>